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56" r:id="rId2"/>
    <p:sldId id="257" r:id="rId3"/>
    <p:sldId id="267" r:id="rId4"/>
    <p:sldId id="261" r:id="rId5"/>
    <p:sldId id="259" r:id="rId6"/>
    <p:sldId id="258" r:id="rId7"/>
    <p:sldId id="264" r:id="rId8"/>
    <p:sldId id="271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//upload.wikimedia.org/wikipedia/commons/8/85/Ganesh_mimarjanam_EDITED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hinduism.about.com/od/godsgoddesses/p/kartikeya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rahmins" TargetMode="External"/><Relationship Id="rId7" Type="http://schemas.openxmlformats.org/officeDocument/2006/relationships/hyperlink" Target="http://en.wikipedia.org/wiki/Pune" TargetMode="External"/><Relationship Id="rId2" Type="http://schemas.openxmlformats.org/officeDocument/2006/relationships/hyperlink" Target="http://en.wikipedia.org/wiki/Lokmanya_Tila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Mumbai" TargetMode="External"/><Relationship Id="rId5" Type="http://schemas.openxmlformats.org/officeDocument/2006/relationships/hyperlink" Target="http://en.wikipedia.org/wiki/Pandal" TargetMode="External"/><Relationship Id="rId4" Type="http://schemas.openxmlformats.org/officeDocument/2006/relationships/hyperlink" Target="http://en.wikipedia.org/wiki/Maharashtr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990600"/>
          </a:xfrm>
        </p:spPr>
        <p:txBody>
          <a:bodyPr/>
          <a:lstStyle/>
          <a:p>
            <a:pPr algn="ctr"/>
            <a:r>
              <a:rPr lang="en-US" b="1" dirty="0"/>
              <a:t>Lord </a:t>
            </a:r>
            <a:r>
              <a:rPr lang="en-US" b="1" dirty="0" err="1"/>
              <a:t>Ganesh</a:t>
            </a:r>
            <a:endParaRPr lang="en-US" b="1" dirty="0"/>
          </a:p>
        </p:txBody>
      </p:sp>
      <p:pic>
        <p:nvPicPr>
          <p:cNvPr id="2050" name="Picture 2" descr="http://festivals.iloveindia.com/ganesh-chaturti/pics/lord-ganes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895600"/>
            <a:ext cx="5029200" cy="37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Lord </a:t>
            </a:r>
            <a:r>
              <a:rPr lang="en-US" sz="3600" dirty="0" err="1">
                <a:solidFill>
                  <a:srgbClr val="C00000"/>
                </a:solidFill>
              </a:rPr>
              <a:t>Ganesh</a:t>
            </a:r>
            <a:r>
              <a:rPr lang="en-US" sz="3600" dirty="0">
                <a:solidFill>
                  <a:srgbClr val="C00000"/>
                </a:solidFill>
              </a:rPr>
              <a:t> – Remover of Obstacles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the beginning of any ritual and ceremony, Lord </a:t>
            </a:r>
            <a:r>
              <a:rPr lang="en-US" dirty="0" err="1"/>
              <a:t>Ganesh</a:t>
            </a:r>
            <a:r>
              <a:rPr lang="en-US" dirty="0"/>
              <a:t> is prayed first. His blessings are invoked always in the beginning. </a:t>
            </a:r>
          </a:p>
          <a:p>
            <a:endParaRPr lang="en-US" dirty="0"/>
          </a:p>
          <a:p>
            <a:r>
              <a:rPr lang="en-US" dirty="0" err="1"/>
              <a:t>Ganesh</a:t>
            </a:r>
            <a:r>
              <a:rPr lang="en-US" dirty="0"/>
              <a:t> is widely revered as the </a:t>
            </a:r>
            <a:r>
              <a:rPr lang="en-US" b="1" dirty="0"/>
              <a:t>Remover of Obstacles</a:t>
            </a:r>
            <a:r>
              <a:rPr lang="en-US" dirty="0"/>
              <a:t> and more generally as Lord of Beginnings and Lord of Obstacles (</a:t>
            </a:r>
            <a:r>
              <a:rPr lang="en-US" b="1" dirty="0" err="1"/>
              <a:t>Vighnesha</a:t>
            </a:r>
            <a:r>
              <a:rPr lang="en-US" b="1" dirty="0"/>
              <a:t>).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Ganesh</a:t>
            </a:r>
            <a:r>
              <a:rPr lang="en-US" dirty="0"/>
              <a:t> is the lord of intellect and wisdom.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Prayer on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/>
          <a:lstStyle/>
          <a:p>
            <a:pPr>
              <a:buNone/>
            </a:pPr>
            <a:r>
              <a:rPr lang="en-US" dirty="0"/>
              <a:t>"</a:t>
            </a:r>
            <a:r>
              <a:rPr lang="en-US" dirty="0" err="1"/>
              <a:t>Vakratunda</a:t>
            </a:r>
            <a:r>
              <a:rPr lang="en-US" dirty="0"/>
              <a:t> </a:t>
            </a:r>
            <a:r>
              <a:rPr lang="en-US" dirty="0" err="1"/>
              <a:t>Mahaakaaya</a:t>
            </a:r>
            <a:r>
              <a:rPr lang="en-US" dirty="0"/>
              <a:t> </a:t>
            </a:r>
            <a:r>
              <a:rPr lang="en-US" dirty="0" err="1"/>
              <a:t>Suryakotee</a:t>
            </a:r>
            <a:r>
              <a:rPr lang="en-US" dirty="0"/>
              <a:t> </a:t>
            </a:r>
            <a:r>
              <a:rPr lang="en-US" dirty="0" err="1"/>
              <a:t>SamaPrabha</a:t>
            </a:r>
            <a:endParaRPr lang="en-US" dirty="0"/>
          </a:p>
          <a:p>
            <a:pPr>
              <a:buNone/>
            </a:pPr>
            <a:r>
              <a:rPr lang="en-US" dirty="0" err="1"/>
              <a:t>Nirvighnam</a:t>
            </a:r>
            <a:r>
              <a:rPr lang="en-US" dirty="0"/>
              <a:t> </a:t>
            </a:r>
            <a:r>
              <a:rPr lang="en-US" dirty="0" err="1"/>
              <a:t>kuru</a:t>
            </a:r>
            <a:r>
              <a:rPr lang="en-US" dirty="0"/>
              <a:t> </a:t>
            </a:r>
            <a:r>
              <a:rPr lang="en-US" dirty="0" err="1"/>
              <a:t>mey</a:t>
            </a:r>
            <a:r>
              <a:rPr lang="en-US" dirty="0"/>
              <a:t> </a:t>
            </a:r>
            <a:r>
              <a:rPr lang="en-US" dirty="0" err="1"/>
              <a:t>Deva</a:t>
            </a:r>
            <a:r>
              <a:rPr lang="en-US" dirty="0"/>
              <a:t> </a:t>
            </a:r>
            <a:r>
              <a:rPr lang="en-US" dirty="0" err="1"/>
              <a:t>Sarva</a:t>
            </a:r>
            <a:r>
              <a:rPr lang="en-US" dirty="0"/>
              <a:t> </a:t>
            </a:r>
            <a:r>
              <a:rPr lang="en-US" dirty="0" err="1"/>
              <a:t>kaaryeshu</a:t>
            </a:r>
            <a:r>
              <a:rPr lang="en-US" dirty="0"/>
              <a:t> </a:t>
            </a:r>
            <a:r>
              <a:rPr lang="en-US" dirty="0" err="1"/>
              <a:t>Sarvadaa</a:t>
            </a:r>
            <a:r>
              <a:rPr lang="en-US" dirty="0"/>
              <a:t>"</a:t>
            </a:r>
          </a:p>
          <a:p>
            <a:pPr>
              <a:buNone/>
            </a:pPr>
            <a:endParaRPr lang="en-US" u="sng" dirty="0"/>
          </a:p>
          <a:p>
            <a:pPr>
              <a:buNone/>
            </a:pPr>
            <a:r>
              <a:rPr lang="en-US" u="sng" dirty="0"/>
              <a:t>Meaning</a:t>
            </a:r>
            <a:endParaRPr lang="en-US" dirty="0"/>
          </a:p>
          <a:p>
            <a:pPr>
              <a:buNone/>
            </a:pPr>
            <a:r>
              <a:rPr lang="en-US" dirty="0"/>
              <a:t>O Lord </a:t>
            </a:r>
            <a:r>
              <a:rPr lang="en-US" dirty="0" err="1"/>
              <a:t>Ganesh</a:t>
            </a:r>
            <a:r>
              <a:rPr lang="en-US" dirty="0"/>
              <a:t> who has a large body, curved trunk and brightness of a million suns, please remove all obstacles in my work always.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/>
          </a:bodyPr>
          <a:lstStyle/>
          <a:p>
            <a:pPr algn="ctr"/>
            <a:r>
              <a:rPr lang="en-US" dirty="0" err="1">
                <a:solidFill>
                  <a:srgbClr val="C00000"/>
                </a:solidFill>
              </a:rPr>
              <a:t>Ganesh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Chaturthi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14800" y="1371600"/>
            <a:ext cx="45720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An annual festival honors Ganesh for </a:t>
            </a:r>
            <a:r>
              <a:rPr lang="en-US" dirty="0">
                <a:solidFill>
                  <a:srgbClr val="C00000"/>
                </a:solidFill>
              </a:rPr>
              <a:t>ten days</a:t>
            </a:r>
            <a:r>
              <a:rPr lang="en-US" dirty="0"/>
              <a:t>, starting on Ganesh </a:t>
            </a:r>
            <a:r>
              <a:rPr lang="en-US" dirty="0" err="1"/>
              <a:t>Chaturthi</a:t>
            </a:r>
            <a:r>
              <a:rPr lang="en-US" dirty="0"/>
              <a:t>, which typically falls in late August or early September. </a:t>
            </a:r>
          </a:p>
          <a:p>
            <a:r>
              <a:rPr lang="en-US" dirty="0"/>
              <a:t>The festival begins with people bringing </a:t>
            </a:r>
            <a:r>
              <a:rPr lang="en-US" b="1" dirty="0">
                <a:solidFill>
                  <a:srgbClr val="C00000"/>
                </a:solidFill>
              </a:rPr>
              <a:t>in clay idols of </a:t>
            </a:r>
            <a:r>
              <a:rPr lang="en-US" b="1" dirty="0" err="1">
                <a:solidFill>
                  <a:srgbClr val="C00000"/>
                </a:solidFill>
              </a:rPr>
              <a:t>Ganesh</a:t>
            </a:r>
            <a:r>
              <a:rPr lang="en-US" dirty="0"/>
              <a:t>, </a:t>
            </a:r>
            <a:r>
              <a:rPr lang="en-US" dirty="0" err="1"/>
              <a:t>symbolising</a:t>
            </a:r>
            <a:r>
              <a:rPr lang="en-US" dirty="0"/>
              <a:t> </a:t>
            </a:r>
            <a:r>
              <a:rPr lang="en-US" dirty="0" err="1"/>
              <a:t>Ganesh's</a:t>
            </a:r>
            <a:r>
              <a:rPr lang="en-US" dirty="0"/>
              <a:t> visit. The festival culminates on the day of </a:t>
            </a:r>
            <a:r>
              <a:rPr lang="en-US" dirty="0" err="1"/>
              <a:t>Ananta</a:t>
            </a:r>
            <a:r>
              <a:rPr lang="en-US" dirty="0"/>
              <a:t> </a:t>
            </a:r>
            <a:r>
              <a:rPr lang="en-US" dirty="0" err="1"/>
              <a:t>Chaturdashi</a:t>
            </a:r>
            <a:r>
              <a:rPr lang="en-US" dirty="0"/>
              <a:t>, when idols (</a:t>
            </a:r>
            <a:r>
              <a:rPr lang="en-US" dirty="0" err="1"/>
              <a:t>murti</a:t>
            </a:r>
            <a:r>
              <a:rPr lang="en-US" dirty="0"/>
              <a:t>) of Ganesh are immersed in the most convenient body of water, while the people shout "</a:t>
            </a:r>
            <a:r>
              <a:rPr lang="en-US" b="1" dirty="0" err="1">
                <a:solidFill>
                  <a:srgbClr val="C00000"/>
                </a:solidFill>
              </a:rPr>
              <a:t>Ganapati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Bappa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Morya</a:t>
            </a:r>
            <a:r>
              <a:rPr lang="en-US" b="1" dirty="0">
                <a:solidFill>
                  <a:srgbClr val="C00000"/>
                </a:solidFill>
              </a:rPr>
              <a:t>" </a:t>
            </a:r>
            <a:r>
              <a:rPr lang="en-US" dirty="0"/>
              <a:t>(Ganesh come back soon next year). </a:t>
            </a:r>
          </a:p>
          <a:p>
            <a:r>
              <a:rPr lang="en-US" dirty="0"/>
              <a:t>Devotees offer Ganesh sweets such as </a:t>
            </a:r>
            <a:r>
              <a:rPr lang="en-US" b="1" dirty="0" err="1">
                <a:solidFill>
                  <a:srgbClr val="C00000"/>
                </a:solidFill>
              </a:rPr>
              <a:t>modak</a:t>
            </a:r>
            <a:r>
              <a:rPr lang="en-US" dirty="0"/>
              <a:t> and small sweet balls (</a:t>
            </a:r>
            <a:r>
              <a:rPr lang="en-US" dirty="0" err="1"/>
              <a:t>laddus</a:t>
            </a:r>
            <a:r>
              <a:rPr lang="en-US" dirty="0"/>
              <a:t>). He is often shown carrying a bowl of sweets, called a </a:t>
            </a:r>
            <a:r>
              <a:rPr lang="en-US" i="1" dirty="0" err="1"/>
              <a:t>modakapātra</a:t>
            </a:r>
            <a:r>
              <a:rPr lang="en-US" i="1" dirty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</p:txBody>
      </p:sp>
      <p:pic>
        <p:nvPicPr>
          <p:cNvPr id="4" name="Picture 2" descr="File:Ganesh mimarjanam EDITE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295400"/>
            <a:ext cx="3315462" cy="403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About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4267200"/>
            <a:ext cx="8382000" cy="2362200"/>
          </a:xfrm>
        </p:spPr>
        <p:txBody>
          <a:bodyPr>
            <a:normAutofit/>
          </a:bodyPr>
          <a:lstStyle/>
          <a:p>
            <a:r>
              <a:rPr lang="en-US" dirty="0"/>
              <a:t>Lord </a:t>
            </a:r>
            <a:r>
              <a:rPr lang="en-US" dirty="0" err="1"/>
              <a:t>Ganesh</a:t>
            </a:r>
            <a:r>
              <a:rPr lang="en-US" dirty="0"/>
              <a:t> is the son of </a:t>
            </a:r>
            <a:r>
              <a:rPr lang="en-US" b="1" dirty="0"/>
              <a:t>Lord Shiva and </a:t>
            </a:r>
            <a:r>
              <a:rPr lang="en-US" b="1" dirty="0" err="1"/>
              <a:t>Parvati</a:t>
            </a:r>
            <a:r>
              <a:rPr lang="en-US" dirty="0"/>
              <a:t>. </a:t>
            </a:r>
          </a:p>
          <a:p>
            <a:r>
              <a:rPr lang="en-US" dirty="0"/>
              <a:t>The family includes his brother War lord </a:t>
            </a:r>
            <a:r>
              <a:rPr lang="en-US" dirty="0" err="1"/>
              <a:t>Karthikeya</a:t>
            </a:r>
            <a:r>
              <a:rPr lang="en-US" dirty="0"/>
              <a:t>. </a:t>
            </a:r>
          </a:p>
          <a:p>
            <a:r>
              <a:rPr lang="en-US" dirty="0"/>
              <a:t>Most believe Lord </a:t>
            </a:r>
            <a:r>
              <a:rPr lang="en-US" dirty="0" err="1"/>
              <a:t>Ganesh</a:t>
            </a:r>
            <a:r>
              <a:rPr lang="en-US" dirty="0"/>
              <a:t> is not married. Others associate him with the concepts of </a:t>
            </a:r>
            <a:r>
              <a:rPr lang="en-US" i="1" dirty="0" err="1"/>
              <a:t>Buddhi</a:t>
            </a:r>
            <a:r>
              <a:rPr lang="en-US" dirty="0"/>
              <a:t> (intellect), </a:t>
            </a:r>
            <a:r>
              <a:rPr lang="en-US" i="1" dirty="0" err="1"/>
              <a:t>Siddhi</a:t>
            </a:r>
            <a:r>
              <a:rPr lang="en-US" dirty="0"/>
              <a:t> (spiritual power), and </a:t>
            </a:r>
            <a:r>
              <a:rPr lang="en-US" i="1" dirty="0" err="1"/>
              <a:t>Riddhi</a:t>
            </a:r>
            <a:r>
              <a:rPr lang="en-US" dirty="0"/>
              <a:t> (prosperity). </a:t>
            </a:r>
          </a:p>
        </p:txBody>
      </p:sp>
      <p:pic>
        <p:nvPicPr>
          <p:cNvPr id="4" name="Picture 2" descr="http://t2.gstatic.com/images?q=tbn:ANd9GcSwHdk8uhpwmEzhkqCyMbBmXUemDRbmmPwh5tBjmgRVSUJLczx-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066800"/>
            <a:ext cx="2590800" cy="3108961"/>
          </a:xfrm>
          <a:prstGeom prst="rect">
            <a:avLst/>
          </a:prstGeom>
          <a:noFill/>
        </p:spPr>
      </p:pic>
      <p:pic>
        <p:nvPicPr>
          <p:cNvPr id="5" name="Picture 6" descr="http://lh3.ggpht.com/_QS0TQj8WY0w/Sl3iLfeMruI/AAAAAAAAAEE/55ARQr94TF4/Lord%20Ganesha%20and%20Kartikeya%5B7%5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1066800"/>
            <a:ext cx="2257425" cy="3035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Attributes of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0"/>
            <a:ext cx="8229600" cy="36576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i="1" dirty="0"/>
          </a:p>
          <a:p>
            <a:r>
              <a:rPr lang="en-US" sz="3000" b="1" dirty="0">
                <a:solidFill>
                  <a:srgbClr val="C00000"/>
                </a:solidFill>
              </a:rPr>
              <a:t>Elephant Face</a:t>
            </a:r>
            <a:r>
              <a:rPr lang="en-US" i="1" dirty="0"/>
              <a:t>: </a:t>
            </a:r>
            <a:r>
              <a:rPr lang="en-US" i="1" dirty="0" err="1"/>
              <a:t>Gajanana</a:t>
            </a:r>
            <a:r>
              <a:rPr lang="en-US" dirty="0"/>
              <a:t>  means having the face of an elephant. The elephant head denotes wisdom and its trunk represents Om, the sound symbol of cosmic reality. </a:t>
            </a:r>
            <a:endParaRPr lang="en-US" baseline="30000" dirty="0"/>
          </a:p>
          <a:p>
            <a:r>
              <a:rPr lang="en-US" sz="3000" b="1" dirty="0">
                <a:solidFill>
                  <a:srgbClr val="C00000"/>
                </a:solidFill>
              </a:rPr>
              <a:t>One Tusk and other broken</a:t>
            </a:r>
            <a:r>
              <a:rPr lang="en-US" dirty="0"/>
              <a:t>: </a:t>
            </a:r>
            <a:r>
              <a:rPr lang="en-US" dirty="0" err="1"/>
              <a:t>Ganesh's</a:t>
            </a:r>
            <a:r>
              <a:rPr lang="en-US" dirty="0"/>
              <a:t> earliest name was </a:t>
            </a:r>
            <a:r>
              <a:rPr lang="en-US" i="1" dirty="0" err="1"/>
              <a:t>Ekadanta</a:t>
            </a:r>
            <a:r>
              <a:rPr lang="en-US" dirty="0"/>
              <a:t> (One Tusked), referring to his single whole tusk, the other having been broken off. The broken tusk that </a:t>
            </a:r>
            <a:r>
              <a:rPr lang="en-US" dirty="0" err="1"/>
              <a:t>Ganesh</a:t>
            </a:r>
            <a:r>
              <a:rPr lang="en-US" dirty="0"/>
              <a:t> holds like a pen in his lower right hand is a symbol of sacrifice, which he broke for writing the Mahabharata. </a:t>
            </a:r>
          </a:p>
          <a:p>
            <a:r>
              <a:rPr lang="en-US" sz="3000" b="1" dirty="0">
                <a:solidFill>
                  <a:srgbClr val="C00000"/>
                </a:solidFill>
              </a:rPr>
              <a:t>Protruding Belly: </a:t>
            </a:r>
            <a:r>
              <a:rPr lang="en-US" sz="2500" dirty="0"/>
              <a:t>: </a:t>
            </a:r>
            <a:r>
              <a:rPr lang="en-US" sz="2500" dirty="0" err="1"/>
              <a:t>Lambodara</a:t>
            </a:r>
            <a:r>
              <a:rPr lang="en-US" sz="2500" dirty="0"/>
              <a:t> (Pot Belly, or, literally, Hanging Belly) and </a:t>
            </a:r>
            <a:r>
              <a:rPr lang="en-US" sz="2500" dirty="0" err="1"/>
              <a:t>Mahodara</a:t>
            </a:r>
            <a:r>
              <a:rPr lang="en-US" sz="2500" dirty="0"/>
              <a:t> (Great Belly) are other names of Lord </a:t>
            </a:r>
            <a:r>
              <a:rPr lang="en-US" sz="2500" dirty="0" err="1"/>
              <a:t>Ganesh</a:t>
            </a:r>
            <a:r>
              <a:rPr lang="en-US" sz="2500" dirty="0"/>
              <a:t>.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Four arms</a:t>
            </a:r>
            <a:r>
              <a:rPr lang="en-US" dirty="0"/>
              <a:t>: In his upper right hand </a:t>
            </a:r>
            <a:r>
              <a:rPr lang="en-US" dirty="0" err="1"/>
              <a:t>Ganesh</a:t>
            </a:r>
            <a:r>
              <a:rPr lang="en-US" dirty="0"/>
              <a:t> holds a goad, which helps him propel mankind forward on the eternal path and remove obstacles from the way. The noose in </a:t>
            </a:r>
            <a:r>
              <a:rPr lang="en-US" dirty="0" err="1"/>
              <a:t>Ganesh's</a:t>
            </a:r>
            <a:r>
              <a:rPr lang="en-US" dirty="0"/>
              <a:t> left hand is a gentle implement to capture all difficulties. 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Mouse as Vehicle</a:t>
            </a:r>
            <a:r>
              <a:rPr lang="en-US" dirty="0"/>
              <a:t>: </a:t>
            </a:r>
            <a:r>
              <a:rPr lang="en-US" dirty="0" err="1"/>
              <a:t>Ganesh</a:t>
            </a:r>
            <a:r>
              <a:rPr lang="en-US" dirty="0"/>
              <a:t> is often shown riding on or attended by a mouse. The mouse is interpreted in several ways.  According to some, mouse symbolizes those who wish to overcome desires and be less selfish.</a:t>
            </a:r>
            <a:r>
              <a:rPr lang="en-US" baseline="30000" dirty="0"/>
              <a:t> </a:t>
            </a:r>
            <a:r>
              <a:rPr lang="en-US" dirty="0"/>
              <a:t>And he is humble enough to ride the lowest of creatures, a mouse.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The </a:t>
            </a:r>
            <a:r>
              <a:rPr lang="en-US" sz="2900" b="1" dirty="0" err="1">
                <a:solidFill>
                  <a:srgbClr val="C00000"/>
                </a:solidFill>
              </a:rPr>
              <a:t>laddoo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dirty="0"/>
              <a:t>(sweet):  He holds in his trunk indicates that one must discover the sweetness of the </a:t>
            </a:r>
            <a:r>
              <a:rPr lang="en-US" i="1" dirty="0"/>
              <a:t>Atman</a:t>
            </a:r>
            <a:r>
              <a:rPr lang="en-US" dirty="0"/>
              <a:t>. 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Fan-like Ears</a:t>
            </a:r>
            <a:r>
              <a:rPr lang="en-US" dirty="0"/>
              <a:t>: His fan-like ears convey that he is all ears to our petition. 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Snake Around his Waist</a:t>
            </a:r>
            <a:r>
              <a:rPr lang="en-US" dirty="0"/>
              <a:t>: The snake that runs round his waist represents energy in all forms. </a:t>
            </a:r>
          </a:p>
          <a:p>
            <a:endParaRPr lang="en-US" dirty="0"/>
          </a:p>
        </p:txBody>
      </p:sp>
      <p:pic>
        <p:nvPicPr>
          <p:cNvPr id="4" name="Picture 2" descr="http://festivals.iloveindia.com/ganesh-chaturti/pics/lord-ganes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609600"/>
            <a:ext cx="3200400" cy="2400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Stories on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991600" cy="5029200"/>
          </a:xfrm>
        </p:spPr>
        <p:txBody>
          <a:bodyPr>
            <a:noAutofit/>
          </a:bodyPr>
          <a:lstStyle/>
          <a:p>
            <a:r>
              <a:rPr lang="en-US" sz="1600" b="1" dirty="0"/>
              <a:t>How Lord </a:t>
            </a:r>
            <a:r>
              <a:rPr lang="en-US" sz="1600" b="1" dirty="0" err="1"/>
              <a:t>Ganesh</a:t>
            </a:r>
            <a:r>
              <a:rPr lang="en-US" sz="1600" b="1" dirty="0"/>
              <a:t> Got His Head</a:t>
            </a:r>
            <a:br>
              <a:rPr lang="en-US" sz="1600" dirty="0"/>
            </a:br>
            <a:r>
              <a:rPr lang="en-US" sz="1600" dirty="0"/>
              <a:t>Once goddess </a:t>
            </a:r>
            <a:r>
              <a:rPr lang="en-US" sz="1600" dirty="0" err="1"/>
              <a:t>Parvati</a:t>
            </a:r>
            <a:r>
              <a:rPr lang="en-US" sz="1600" dirty="0"/>
              <a:t>, while bathing, created a boy out of the dirt of her body and assigned him the task of guarding the entrance to her bathroom. When Shiva, her husband returned, he was surprised to find a stranger denying him access, and struck off the boy's head in rage. </a:t>
            </a:r>
            <a:r>
              <a:rPr lang="en-US" sz="1600" dirty="0" err="1"/>
              <a:t>Parvati</a:t>
            </a:r>
            <a:r>
              <a:rPr lang="en-US" sz="1600" dirty="0"/>
              <a:t> broke down in utter grief and to soothe her, Shiva sent out his squad (</a:t>
            </a:r>
            <a:r>
              <a:rPr lang="en-US" sz="1600" i="1" dirty="0" err="1"/>
              <a:t>gana</a:t>
            </a:r>
            <a:r>
              <a:rPr lang="en-US" sz="1600" dirty="0"/>
              <a:t>) to fetch the head of any sleeping being who was facing the north. The company found a sleeping elephant and brought back its severed head, which was then attached to the body of the boy. Shiva restored its life and made him the leader (</a:t>
            </a:r>
            <a:r>
              <a:rPr lang="en-US" sz="1600" i="1" dirty="0" err="1"/>
              <a:t>pati</a:t>
            </a:r>
            <a:r>
              <a:rPr lang="en-US" sz="1600" dirty="0"/>
              <a:t>) of his troops. Hence his name '</a:t>
            </a:r>
            <a:r>
              <a:rPr lang="en-US" sz="1600" dirty="0" err="1"/>
              <a:t>Ganapati</a:t>
            </a:r>
            <a:r>
              <a:rPr lang="en-US" sz="1600" dirty="0"/>
              <a:t>'. Shiva also bestowed a boon that people would worship him and invoke his name before undertaking any venture.</a:t>
            </a:r>
          </a:p>
          <a:p>
            <a:r>
              <a:rPr lang="en-US" sz="1600" b="1" dirty="0"/>
              <a:t>Who is Elder?</a:t>
            </a:r>
          </a:p>
          <a:p>
            <a:pPr>
              <a:buNone/>
            </a:pPr>
            <a:r>
              <a:rPr lang="en-US" sz="1600" dirty="0"/>
              <a:t>      </a:t>
            </a:r>
            <a:r>
              <a:rPr lang="en-US" sz="1600" dirty="0" err="1"/>
              <a:t>Ganesh</a:t>
            </a:r>
            <a:r>
              <a:rPr lang="en-US" sz="1600" dirty="0"/>
              <a:t> and His brother Lord </a:t>
            </a:r>
            <a:r>
              <a:rPr lang="en-US" sz="1600" dirty="0" err="1"/>
              <a:t>Subramanya</a:t>
            </a:r>
            <a:r>
              <a:rPr lang="en-US" sz="1600" dirty="0"/>
              <a:t> (</a:t>
            </a:r>
            <a:r>
              <a:rPr lang="en-US" sz="1600" dirty="0" err="1">
                <a:hlinkClick r:id="rId2"/>
              </a:rPr>
              <a:t>Kartikya</a:t>
            </a:r>
            <a:r>
              <a:rPr lang="en-US" sz="1600" dirty="0"/>
              <a:t>) once had a dispute as to who was the elder of the two. The matter was referred to Lord Shiva for final decision. Shiva decided that whoever would make a tour of the whole world and come back first to the starting point had the right to be the elder. </a:t>
            </a:r>
            <a:r>
              <a:rPr lang="en-US" sz="1600" dirty="0" err="1"/>
              <a:t>Subramanya</a:t>
            </a:r>
            <a:r>
              <a:rPr lang="en-US" sz="1600" dirty="0"/>
              <a:t> flew off at once on his vehicle, the peacock, to make a circuit of the world. But the wise </a:t>
            </a:r>
            <a:r>
              <a:rPr lang="en-US" sz="1600" dirty="0" err="1"/>
              <a:t>Ganesha</a:t>
            </a:r>
            <a:r>
              <a:rPr lang="en-US" sz="1600" dirty="0"/>
              <a:t> went, in loving worshipfulness, around His divine parents and asked for the prize of His victory. Lord Shiva said, "Beloved and wise </a:t>
            </a:r>
            <a:r>
              <a:rPr lang="en-US" sz="1600" dirty="0" err="1"/>
              <a:t>Ganesh</a:t>
            </a:r>
            <a:r>
              <a:rPr lang="en-US" sz="1600" dirty="0"/>
              <a:t>! But how can I give you the prize; you did not go around the world?"</a:t>
            </a:r>
          </a:p>
          <a:p>
            <a:pPr>
              <a:buNone/>
            </a:pPr>
            <a:r>
              <a:rPr lang="en-US" sz="1600" dirty="0"/>
              <a:t>      </a:t>
            </a:r>
            <a:r>
              <a:rPr lang="en-US" sz="1600" dirty="0" err="1"/>
              <a:t>Ganesh</a:t>
            </a:r>
            <a:r>
              <a:rPr lang="en-US" sz="1600" dirty="0"/>
              <a:t> replied, "No, but I have gone around my parents. My parents represent the entire manifested universe!"</a:t>
            </a:r>
          </a:p>
          <a:p>
            <a:pPr>
              <a:buNone/>
            </a:pPr>
            <a:r>
              <a:rPr lang="en-US" sz="1600" dirty="0"/>
              <a:t>     Thus the dispute was settled in </a:t>
            </a:r>
            <a:r>
              <a:rPr lang="en-US" sz="1600" dirty="0" err="1"/>
              <a:t>favour</a:t>
            </a:r>
            <a:r>
              <a:rPr lang="en-US" sz="1600" dirty="0"/>
              <a:t> of Lord </a:t>
            </a:r>
            <a:r>
              <a:rPr lang="en-US" sz="1600" dirty="0" err="1"/>
              <a:t>Ganesh</a:t>
            </a:r>
            <a:r>
              <a:rPr lang="en-US" sz="1600" dirty="0"/>
              <a:t>, who was thereafter acknowledged as the elder of the two brothers. Mother </a:t>
            </a:r>
            <a:r>
              <a:rPr lang="en-US" sz="1600" dirty="0" err="1"/>
              <a:t>Parvati</a:t>
            </a:r>
            <a:r>
              <a:rPr lang="en-US" sz="1600" dirty="0"/>
              <a:t> also gave Him a fruit as a prize for this victory.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3998364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History behind Celebration of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Chaturthi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   In 1893, </a:t>
            </a:r>
            <a:r>
              <a:rPr lang="en-US" dirty="0" err="1">
                <a:hlinkClick r:id="rId2" action="ppaction://hlinkfile" tooltip="Lokmanya Tilak"/>
              </a:rPr>
              <a:t>Lokmanya</a:t>
            </a:r>
            <a:r>
              <a:rPr lang="en-US" dirty="0">
                <a:hlinkClick r:id="rId2" action="ppaction://hlinkfile" tooltip="Lokmanya Tilak"/>
              </a:rPr>
              <a:t> </a:t>
            </a:r>
            <a:r>
              <a:rPr lang="en-US" dirty="0" err="1">
                <a:hlinkClick r:id="rId2" action="ppaction://hlinkfile" tooltip="Lokmanya Tilak"/>
              </a:rPr>
              <a:t>Tilak</a:t>
            </a:r>
            <a:r>
              <a:rPr lang="en-US" dirty="0"/>
              <a:t> transformed this annual </a:t>
            </a:r>
            <a:r>
              <a:rPr lang="en-US" dirty="0" err="1"/>
              <a:t>Ganesh</a:t>
            </a:r>
            <a:r>
              <a:rPr lang="en-US" dirty="0"/>
              <a:t> festival from private family celebrations into a grand public event. He did so "to bridge the gap between the </a:t>
            </a:r>
            <a:r>
              <a:rPr lang="en-US" dirty="0">
                <a:hlinkClick r:id="rId3" action="ppaction://hlinkfile" tooltip="Brahmins"/>
              </a:rPr>
              <a:t>Brahmins</a:t>
            </a:r>
            <a:r>
              <a:rPr lang="en-US" dirty="0"/>
              <a:t> and the non-Brahmins and find an appropriate context in which to build a new grassroots unity between them" in his nationalistic strivings against the British in </a:t>
            </a:r>
            <a:r>
              <a:rPr lang="en-US" dirty="0">
                <a:hlinkClick r:id="rId4" action="ppaction://hlinkfile" tooltip="Maharashtra"/>
              </a:rPr>
              <a:t>Maharashtra</a:t>
            </a:r>
            <a:r>
              <a:rPr lang="en-US" dirty="0"/>
              <a:t>. Because of </a:t>
            </a:r>
            <a:r>
              <a:rPr lang="en-US" dirty="0" err="1"/>
              <a:t>Ganesh's</a:t>
            </a:r>
            <a:r>
              <a:rPr lang="en-US" dirty="0"/>
              <a:t> wide appeal as "the god for Everyman", </a:t>
            </a:r>
            <a:r>
              <a:rPr lang="en-US" dirty="0" err="1"/>
              <a:t>Tilak</a:t>
            </a:r>
            <a:r>
              <a:rPr lang="en-US" dirty="0"/>
              <a:t> chose him as a rallying point for Indian protest against British rule. </a:t>
            </a:r>
            <a:r>
              <a:rPr lang="en-US" dirty="0" err="1"/>
              <a:t>Tilak</a:t>
            </a:r>
            <a:r>
              <a:rPr lang="en-US" dirty="0"/>
              <a:t> was the first to install large public images of </a:t>
            </a:r>
            <a:r>
              <a:rPr lang="en-US" dirty="0" err="1"/>
              <a:t>Ganesh</a:t>
            </a:r>
            <a:r>
              <a:rPr lang="en-US" dirty="0"/>
              <a:t> in </a:t>
            </a:r>
            <a:r>
              <a:rPr lang="en-US" dirty="0">
                <a:hlinkClick r:id="rId5" action="ppaction://hlinkfile" tooltip="Pandal"/>
              </a:rPr>
              <a:t>pavilions</a:t>
            </a:r>
            <a:r>
              <a:rPr lang="en-US" dirty="0"/>
              <a:t>, and he established the practice of submerging all the public images on the tenth day. Today, Hindus across India celebrate the </a:t>
            </a:r>
            <a:r>
              <a:rPr lang="en-US" dirty="0" err="1"/>
              <a:t>Ganapati</a:t>
            </a:r>
            <a:r>
              <a:rPr lang="en-US" dirty="0"/>
              <a:t> festival with great </a:t>
            </a:r>
            <a:r>
              <a:rPr lang="en-US" dirty="0" err="1"/>
              <a:t>fervour</a:t>
            </a:r>
            <a:r>
              <a:rPr lang="en-US" dirty="0"/>
              <a:t>, though it is most popular in the state of Maharashtra. The festival also assumes huge proportions in </a:t>
            </a:r>
            <a:r>
              <a:rPr lang="en-US" dirty="0">
                <a:hlinkClick r:id="rId6" action="ppaction://hlinkfile" tooltip="Mumbai"/>
              </a:rPr>
              <a:t>Mumbai</a:t>
            </a:r>
            <a:r>
              <a:rPr lang="en-US" dirty="0"/>
              <a:t>, </a:t>
            </a:r>
            <a:r>
              <a:rPr lang="en-US" dirty="0" err="1">
                <a:hlinkClick r:id="rId7" action="ppaction://hlinkfile" tooltip="Pune"/>
              </a:rPr>
              <a:t>Pune</a:t>
            </a:r>
            <a:r>
              <a:rPr lang="en-US" dirty="0"/>
              <a:t>, and in the surrounding belt of </a:t>
            </a:r>
            <a:r>
              <a:rPr lang="en-US" dirty="0" err="1"/>
              <a:t>Ashtavinayaka</a:t>
            </a:r>
            <a:r>
              <a:rPr lang="en-US" dirty="0"/>
              <a:t> temples.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464</TotalTime>
  <Words>730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Franklin Gothic Book</vt:lpstr>
      <vt:lpstr>Perpetua</vt:lpstr>
      <vt:lpstr>Wingdings 2</vt:lpstr>
      <vt:lpstr>Equity</vt:lpstr>
      <vt:lpstr>Lord Ganesh</vt:lpstr>
      <vt:lpstr>Lord Ganesh – Remover of Obstacles</vt:lpstr>
      <vt:lpstr>Prayer on Lord Ganesh</vt:lpstr>
      <vt:lpstr>Ganesh Chaturthi </vt:lpstr>
      <vt:lpstr>About Lord Ganesh</vt:lpstr>
      <vt:lpstr>Attributes of Lord Ganesh</vt:lpstr>
      <vt:lpstr>Stories on Lord Ganesh</vt:lpstr>
      <vt:lpstr>Backup</vt:lpstr>
      <vt:lpstr>History behind Celebration of Ganesh Chaturthi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Lord Ganesha</dc:title>
  <dc:creator>vippasu1</dc:creator>
  <cp:lastModifiedBy>Sudha Vippagunta</cp:lastModifiedBy>
  <cp:revision>13</cp:revision>
  <dcterms:created xsi:type="dcterms:W3CDTF">2012-02-10T22:24:04Z</dcterms:created>
  <dcterms:modified xsi:type="dcterms:W3CDTF">2017-10-28T19:44:51Z</dcterms:modified>
</cp:coreProperties>
</file>